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269" r:id="rId3"/>
    <p:sldId id="270" r:id="rId4"/>
    <p:sldId id="262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F07B3F-BB9C-4A87-8664-0FE70F7FC0FE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224363-5A29-4436-81EC-CDFD07393B8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224363-5A29-4436-81EC-CDFD07393B88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4E36DA8-FEA9-4944-9279-A54C971C361D}" type="datetime1">
              <a:rPr lang="ru-RU" smtClean="0"/>
              <a:pPr/>
              <a:t>07.02.2017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18EE5-0952-4DDB-BB52-EB291E985291}" type="datetime1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20A2460-FF00-4F21-897B-39A1132DF87D}" type="datetime1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8A992-11A1-4382-BB1C-C3EDAB44ACAF}" type="datetime1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AFE46-794A-460E-B4CA-9DCA9C96BE54}" type="datetime1">
              <a:rPr lang="ru-RU" smtClean="0"/>
              <a:pPr/>
              <a:t>07.02.2017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B0CDE-BAC6-45BC-80B7-FB3F39D5CC2A}" type="datetime1">
              <a:rPr lang="ru-RU" smtClean="0"/>
              <a:pPr/>
              <a:t>07.02.2017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66B2D0B-0B7D-4DA0-9D72-93F87B1FA45F}" type="datetime1">
              <a:rPr lang="ru-RU" smtClean="0"/>
              <a:pPr/>
              <a:t>07.02.2017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362D8-CCD1-4D46-AEFA-5C865D4C32C8}" type="datetime1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A89F1-4209-4C29-B619-C25D25745121}" type="datetime1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15219-BDF9-421D-BE70-B791006D83E5}" type="datetime1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2415034D-B2EA-494F-B825-F1147551D208}" type="datetime1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D0130204-739B-4939-BC56-81A5A023358E}" type="datetime1">
              <a:rPr lang="ru-RU" smtClean="0"/>
              <a:pPr/>
              <a:t>07.02.2017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Using</a:t>
            </a:r>
            <a:br>
              <a:rPr lang="ru-RU" sz="4800" dirty="0">
                <a:solidFill>
                  <a:schemeClr val="bg1"/>
                </a:solidFill>
              </a:rPr>
            </a:br>
            <a:r>
              <a:rPr lang="en-US" sz="4800" dirty="0">
                <a:solidFill>
                  <a:schemeClr val="bg1"/>
                </a:solidFill>
              </a:rPr>
              <a:t> the infinitive and </a:t>
            </a:r>
            <a:br>
              <a:rPr lang="ru-RU" sz="4800" dirty="0">
                <a:solidFill>
                  <a:schemeClr val="bg1"/>
                </a:solidFill>
              </a:rPr>
            </a:br>
            <a:r>
              <a:rPr lang="en-US" sz="4800" dirty="0">
                <a:solidFill>
                  <a:schemeClr val="bg1"/>
                </a:solidFill>
              </a:rPr>
              <a:t>–</a:t>
            </a:r>
            <a:r>
              <a:rPr lang="en-US" sz="4800" dirty="0" err="1">
                <a:solidFill>
                  <a:schemeClr val="bg1"/>
                </a:solidFill>
              </a:rPr>
              <a:t>ing</a:t>
            </a:r>
            <a:r>
              <a:rPr lang="en-US" sz="4800" dirty="0">
                <a:solidFill>
                  <a:schemeClr val="bg1"/>
                </a:solidFill>
              </a:rPr>
              <a:t> form</a:t>
            </a:r>
            <a:endParaRPr lang="ru-RU" sz="4800" dirty="0">
              <a:solidFill>
                <a:schemeClr val="bg1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Степанова Ю.В., учитель 1 категории МОАУ СОШ № 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857232"/>
          </a:xfrm>
        </p:spPr>
        <p:txBody>
          <a:bodyPr/>
          <a:lstStyle/>
          <a:p>
            <a:r>
              <a:rPr lang="en-US" dirty="0"/>
              <a:t>The –</a:t>
            </a:r>
            <a:r>
              <a:rPr lang="en-US" dirty="0" err="1"/>
              <a:t>ing</a:t>
            </a:r>
            <a:r>
              <a:rPr lang="en-US" dirty="0"/>
              <a:t> form is used: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928670"/>
            <a:ext cx="7239000" cy="5527066"/>
          </a:xfrm>
        </p:spPr>
        <p:txBody>
          <a:bodyPr>
            <a:normAutofit/>
          </a:bodyPr>
          <a:lstStyle/>
          <a:p>
            <a:r>
              <a:rPr lang="en-US" sz="3600" dirty="0"/>
              <a:t>as a noun in the function of the subject</a:t>
            </a:r>
          </a:p>
          <a:p>
            <a:r>
              <a:rPr lang="en-US" sz="3600" dirty="0"/>
              <a:t>-</a:t>
            </a:r>
            <a:r>
              <a:rPr lang="en-US" sz="3600" i="1" dirty="0"/>
              <a:t>Exercising is good for your health</a:t>
            </a:r>
            <a:r>
              <a:rPr lang="en-US" sz="3600" dirty="0"/>
              <a:t>.</a:t>
            </a:r>
          </a:p>
          <a:p>
            <a:r>
              <a:rPr lang="en-US" sz="3600" dirty="0"/>
              <a:t>after the verbs: admit, appreciate, avoid, consider, continue, deny, fancy, go (for activities), imagine, mind, miss, </a:t>
            </a:r>
            <a:r>
              <a:rPr lang="en-US" sz="3600" dirty="0" err="1"/>
              <a:t>practi</a:t>
            </a:r>
            <a:r>
              <a:rPr lang="ru-RU" sz="3600" dirty="0"/>
              <a:t>с</a:t>
            </a:r>
            <a:r>
              <a:rPr lang="en-US" sz="3600" dirty="0"/>
              <a:t>e, prevent, quit, save, suggest.</a:t>
            </a:r>
          </a:p>
          <a:p>
            <a:r>
              <a:rPr lang="en-US" sz="3600" dirty="0"/>
              <a:t>-</a:t>
            </a:r>
            <a:r>
              <a:rPr lang="en-US" sz="3600" i="1" dirty="0"/>
              <a:t>You should avoid eating junk food. </a:t>
            </a:r>
          </a:p>
          <a:p>
            <a:endParaRPr lang="ru-RU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857232"/>
          </a:xfrm>
        </p:spPr>
        <p:txBody>
          <a:bodyPr/>
          <a:lstStyle/>
          <a:p>
            <a:r>
              <a:rPr lang="en-US" dirty="0"/>
              <a:t>The –</a:t>
            </a:r>
            <a:r>
              <a:rPr lang="en-US" dirty="0" err="1"/>
              <a:t>ing</a:t>
            </a:r>
            <a:r>
              <a:rPr lang="en-US" dirty="0"/>
              <a:t> form is used: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928670"/>
            <a:ext cx="7239000" cy="5527066"/>
          </a:xfrm>
        </p:spPr>
        <p:txBody>
          <a:bodyPr>
            <a:normAutofit/>
          </a:bodyPr>
          <a:lstStyle/>
          <a:p>
            <a:r>
              <a:rPr lang="en-US" dirty="0"/>
              <a:t>after the verbs: love, like, enjoy, prefer, dislike , hate to express general preference</a:t>
            </a:r>
          </a:p>
          <a:p>
            <a:r>
              <a:rPr lang="en-US" dirty="0"/>
              <a:t>-</a:t>
            </a:r>
            <a:r>
              <a:rPr lang="en-US" i="1" dirty="0"/>
              <a:t>Brian prefers living alone.</a:t>
            </a:r>
          </a:p>
          <a:p>
            <a:r>
              <a:rPr lang="en-US" dirty="0"/>
              <a:t>after the verbs: spend, waste, lose(time, money)</a:t>
            </a:r>
          </a:p>
          <a:p>
            <a:r>
              <a:rPr lang="en-US" dirty="0"/>
              <a:t>-</a:t>
            </a:r>
            <a:r>
              <a:rPr lang="en-US" i="1" dirty="0"/>
              <a:t>He spends an hour playing the guitar every day.</a:t>
            </a:r>
          </a:p>
          <a:p>
            <a:r>
              <a:rPr lang="en-US" dirty="0"/>
              <a:t>after the verbs: hear, listen to, notice, see, watch, feel to describe an incomplete action.</a:t>
            </a:r>
          </a:p>
          <a:p>
            <a:r>
              <a:rPr lang="en-US" i="1" dirty="0"/>
              <a:t>-I saw Paul waiting for the bus. (I only saw part of the action.)</a:t>
            </a:r>
          </a:p>
          <a:p>
            <a:r>
              <a:rPr lang="en-US" dirty="0"/>
              <a:t>We use the infinitive without to with the same verbs to describe a completed action.</a:t>
            </a:r>
          </a:p>
          <a:p>
            <a:r>
              <a:rPr lang="en-US" dirty="0"/>
              <a:t>-</a:t>
            </a:r>
            <a:r>
              <a:rPr lang="en-US" i="1" dirty="0"/>
              <a:t>I didn’t see Paul get on the bus.</a:t>
            </a:r>
            <a:endParaRPr lang="ru-RU" i="1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857232"/>
          </a:xfrm>
        </p:spPr>
        <p:txBody>
          <a:bodyPr/>
          <a:lstStyle/>
          <a:p>
            <a:r>
              <a:rPr lang="en-US" dirty="0"/>
              <a:t>The infinitive is used: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928670"/>
            <a:ext cx="7239000" cy="5527066"/>
          </a:xfrm>
        </p:spPr>
        <p:txBody>
          <a:bodyPr>
            <a:normAutofit/>
          </a:bodyPr>
          <a:lstStyle/>
          <a:p>
            <a:r>
              <a:rPr lang="en-US" sz="3200" dirty="0"/>
              <a:t>The</a:t>
            </a:r>
            <a:r>
              <a:rPr lang="en-US" sz="3200" i="1" dirty="0"/>
              <a:t> to –infinitive</a:t>
            </a:r>
            <a:r>
              <a:rPr lang="en-US" sz="3200" dirty="0"/>
              <a:t> is used:</a:t>
            </a:r>
          </a:p>
          <a:p>
            <a:r>
              <a:rPr lang="en-US" sz="3200" dirty="0"/>
              <a:t>In Complex Object</a:t>
            </a:r>
          </a:p>
          <a:p>
            <a:r>
              <a:rPr lang="en-US" sz="3200" dirty="0"/>
              <a:t>-</a:t>
            </a:r>
            <a:r>
              <a:rPr lang="en-US" sz="3200" i="1" dirty="0"/>
              <a:t>I expect him to be here.</a:t>
            </a:r>
          </a:p>
          <a:p>
            <a:r>
              <a:rPr lang="en-US" sz="3200" dirty="0"/>
              <a:t>After adjectives which describe feelings(</a:t>
            </a:r>
            <a:r>
              <a:rPr lang="en-US" sz="3200" i="1" dirty="0"/>
              <a:t>happy, glad, sad</a:t>
            </a:r>
            <a:r>
              <a:rPr lang="en-US" sz="3200" dirty="0"/>
              <a:t>),</a:t>
            </a:r>
          </a:p>
          <a:p>
            <a:r>
              <a:rPr lang="en-US" sz="3200" dirty="0"/>
              <a:t>In the expressions : </a:t>
            </a:r>
            <a:r>
              <a:rPr lang="en-US" sz="3200" i="1" dirty="0"/>
              <a:t>to tell you the truth, to be honest, to sum up, to begin with.</a:t>
            </a:r>
          </a:p>
          <a:p>
            <a:r>
              <a:rPr lang="en-US" sz="3200" dirty="0"/>
              <a:t>The</a:t>
            </a:r>
            <a:r>
              <a:rPr lang="en-US" sz="3200" i="1" dirty="0"/>
              <a:t> </a:t>
            </a:r>
            <a:r>
              <a:rPr lang="en-US" sz="3200" dirty="0"/>
              <a:t>infinitive is used  without  </a:t>
            </a:r>
            <a:r>
              <a:rPr lang="en-US" sz="3200" i="1" dirty="0"/>
              <a:t>to</a:t>
            </a:r>
            <a:r>
              <a:rPr lang="en-US" sz="3200" dirty="0"/>
              <a:t> after modal verbs.</a:t>
            </a:r>
          </a:p>
          <a:p>
            <a:r>
              <a:rPr lang="en-US" sz="3200" dirty="0"/>
              <a:t>-</a:t>
            </a:r>
            <a:r>
              <a:rPr lang="en-US" sz="3200" i="1" dirty="0"/>
              <a:t>Sally can’t speak Portuguese fluently.</a:t>
            </a: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Стандартная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1418</TotalTime>
  <Words>284</Words>
  <Application>Microsoft Office PowerPoint</Application>
  <PresentationFormat>Экран (4:3)</PresentationFormat>
  <Paragraphs>25</Paragraphs>
  <Slides>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Calibri</vt:lpstr>
      <vt:lpstr>Cambria</vt:lpstr>
      <vt:lpstr>Wingdings</vt:lpstr>
      <vt:lpstr>Wingdings 2</vt:lpstr>
      <vt:lpstr>Изящная</vt:lpstr>
      <vt:lpstr>Using  the infinitive and  –ing form</vt:lpstr>
      <vt:lpstr>The –ing form is used:</vt:lpstr>
      <vt:lpstr>The –ing form is used:</vt:lpstr>
      <vt:lpstr>The infinitive is used: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 Презентации</dc:title>
  <dc:creator>Юлиана</dc:creator>
  <cp:lastModifiedBy>М видео</cp:lastModifiedBy>
  <cp:revision>22</cp:revision>
  <dcterms:created xsi:type="dcterms:W3CDTF">2016-02-03T21:05:59Z</dcterms:created>
  <dcterms:modified xsi:type="dcterms:W3CDTF">2017-02-08T14:49:59Z</dcterms:modified>
</cp:coreProperties>
</file>